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Közepesen sötét stíl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62A94A-FE62-49E6-83E5-B7DEDE8921D3}" type="datetimeFigureOut">
              <a:rPr lang="hu-HU" smtClean="0"/>
              <a:t>2015.10.21.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3DD14-8D0E-4B4D-808B-D531D6D71D8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287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*forrás:</a:t>
            </a:r>
            <a:r>
              <a:rPr lang="hu-HU" dirty="0" err="1" smtClean="0"/>
              <a:t>wikipédia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3DD14-8D0E-4B4D-808B-D531D6D71D8E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*Szerb Antal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C3DD14-8D0E-4B4D-808B-D531D6D71D8E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églalap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zis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Téglalap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zis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Téglalap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3" name="Téglalap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Téglalap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zis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zis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artalom helye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Tartalom helye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églalap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Téglalap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Téglalap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églalap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u-HU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Tartalom helye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6" name="Tartalom helye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Ellipszis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zis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3" name="Cím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Téglalap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Téglalap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Téglalap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églalap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Téglalap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Tartalom helye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Ellipszis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zis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Téglalap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gyenes összekötő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Téglalap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Téglalap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zis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22" name="Téglalap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Téglalap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Téglalap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Téglalap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Téglalap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2015.10.21.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8" name="Téglalap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zis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Élete és művei</a:t>
            </a:r>
            <a:endParaRPr lang="hu-HU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Jean-Jacques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sz="7200" dirty="0" smtClean="0"/>
              <a:t>Rousseau</a:t>
            </a:r>
            <a:endParaRPr lang="hu-HU" sz="7200" dirty="0"/>
          </a:p>
        </p:txBody>
      </p:sp>
      <p:pic>
        <p:nvPicPr>
          <p:cNvPr id="4" name="Kép 3" descr="ar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3212976"/>
            <a:ext cx="2448272" cy="31949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művei- Társadalmi szerződés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Az értekezések gondolatmenetét viszi tovább </a:t>
            </a:r>
            <a:r>
              <a:rPr lang="hu-HU" dirty="0" smtClean="0">
                <a:solidFill>
                  <a:srgbClr val="C00000"/>
                </a:solidFill>
              </a:rPr>
              <a:t>Társadalmi szerződés</a:t>
            </a:r>
            <a:r>
              <a:rPr lang="hu-HU" dirty="0" smtClean="0"/>
              <a:t> című műve.</a:t>
            </a:r>
          </a:p>
          <a:p>
            <a:pPr lvl="1"/>
            <a:r>
              <a:rPr lang="hu-HU" dirty="0" smtClean="0">
                <a:solidFill>
                  <a:schemeClr val="tx1"/>
                </a:solidFill>
              </a:rPr>
              <a:t>A hatalom legfőbb gyakorlója a nép, a nép választ magának vezetőket. A törvények addig hatályosak, amíg a nép akaratát tükrözik. A vezetők bármikor visszahívhatók.</a:t>
            </a:r>
            <a:endParaRPr lang="hu-HU" dirty="0">
              <a:solidFill>
                <a:schemeClr val="tx1"/>
              </a:solidFill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467544" y="3501008"/>
          <a:ext cx="3384376" cy="27363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84376"/>
              </a:tblGrid>
              <a:tr h="2736304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Középkori álláspont</a:t>
                      </a:r>
                    </a:p>
                    <a:p>
                      <a:pPr algn="ctr"/>
                      <a:endParaRPr lang="hu-HU" dirty="0" smtClean="0"/>
                    </a:p>
                    <a:p>
                      <a:pPr algn="ctr"/>
                      <a:r>
                        <a:rPr lang="hu-HU" dirty="0" smtClean="0"/>
                        <a:t>Az uralkodó</a:t>
                      </a:r>
                      <a:r>
                        <a:rPr lang="hu-HU" baseline="0" dirty="0" smtClean="0"/>
                        <a:t>t az Isten jelöli ki (vagy helytartója a pápa). A rossz vezető Isten büntetése – el kell viselni.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993260"/>
              </p:ext>
            </p:extLst>
          </p:nvPr>
        </p:nvGraphicFramePr>
        <p:xfrm>
          <a:off x="5220072" y="3501008"/>
          <a:ext cx="3528392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</a:tblGrid>
              <a:tr h="2736304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Társadalmi </a:t>
                      </a:r>
                      <a:r>
                        <a:rPr lang="hu-HU" dirty="0" smtClean="0"/>
                        <a:t>szerződés</a:t>
                      </a:r>
                      <a:endParaRPr lang="hu-HU" dirty="0" smtClean="0"/>
                    </a:p>
                    <a:p>
                      <a:pPr algn="ctr"/>
                      <a:endParaRPr lang="hu-HU" dirty="0" smtClean="0"/>
                    </a:p>
                    <a:p>
                      <a:pPr algn="ctr"/>
                      <a:r>
                        <a:rPr lang="hu-HU" dirty="0" smtClean="0"/>
                        <a:t>Az uralkodót</a:t>
                      </a:r>
                      <a:r>
                        <a:rPr lang="hu-HU" baseline="0" dirty="0" smtClean="0"/>
                        <a:t> a nép választja. A rossz vezetőt le lehet cserélni.</a:t>
                      </a:r>
                      <a:endParaRPr lang="hu-H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Egyenes összekötő nyíllal 6"/>
          <p:cNvCxnSpPr/>
          <p:nvPr/>
        </p:nvCxnSpPr>
        <p:spPr>
          <a:xfrm>
            <a:off x="3995936" y="4869160"/>
            <a:ext cx="1080000" cy="0"/>
          </a:xfrm>
          <a:prstGeom prst="straightConnector1">
            <a:avLst/>
          </a:prstGeom>
          <a:ln w="76200">
            <a:solidFill>
              <a:schemeClr val="tx2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művei – Emil, vagy a nevelésről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Értekezéseinek tanulságait a pedagógiára is alkalmazta Rousseau.</a:t>
            </a:r>
          </a:p>
          <a:p>
            <a:r>
              <a:rPr lang="hu-HU" dirty="0" smtClean="0"/>
              <a:t>A gyerek születésétől fogva jó, és a természet elvei szerint kell felnevelni, a társadalom hatásaitól minél inkább elzárva.</a:t>
            </a:r>
          </a:p>
          <a:p>
            <a:pPr lvl="2"/>
            <a:r>
              <a:rPr lang="hu-HU" dirty="0" smtClean="0"/>
              <a:t>Művében elítéli a tankönyvekből való tanulást, inkább olyan szituációkat hoz létre Emil számára tanítója, amikből tanulhat. Az égtájakat például úgy tanítja meg vele, hogy szándékosan eltévednek.</a:t>
            </a:r>
          </a:p>
          <a:p>
            <a:pPr lvl="2"/>
            <a:r>
              <a:rPr lang="hu-HU" dirty="0" smtClean="0"/>
              <a:t>Sokan kritizálták Rousseau-t, hogy a gyermeknevelésről könyvet írt, de saját gyermekeit lelencházba adta.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művei: Új </a:t>
            </a:r>
            <a:r>
              <a:rPr lang="hu-HU" dirty="0" err="1" smtClean="0"/>
              <a:t>Héloise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smtClean="0"/>
              <a:t>A mű </a:t>
            </a:r>
            <a:r>
              <a:rPr lang="hu-HU" dirty="0" err="1" smtClean="0"/>
              <a:t>Saint-Preux</a:t>
            </a:r>
            <a:r>
              <a:rPr lang="hu-HU" dirty="0" smtClean="0"/>
              <a:t> és Júlia szerelméről szól. A szegény házi tanító nem veheti el szerelmét, aki egy gazdag földbirtokos felesége lesz. </a:t>
            </a:r>
            <a:r>
              <a:rPr lang="hu-HU" dirty="0" err="1" smtClean="0"/>
              <a:t>Sain-Preux-ot</a:t>
            </a:r>
            <a:r>
              <a:rPr lang="hu-HU" dirty="0" smtClean="0"/>
              <a:t> veszik fel gyermekeik házi tanítójának és a szerelem újra fellángol Júlia halálos ágyán </a:t>
            </a:r>
            <a:r>
              <a:rPr lang="hu-HU" dirty="0" err="1" smtClean="0"/>
              <a:t>Saint-Preux</a:t>
            </a:r>
            <a:r>
              <a:rPr lang="hu-HU" dirty="0" smtClean="0"/>
              <a:t> nevét suttogja.</a:t>
            </a:r>
          </a:p>
          <a:p>
            <a:pPr lvl="1"/>
            <a:r>
              <a:rPr lang="hu-HU" dirty="0" smtClean="0"/>
              <a:t>A műben „a szerelem rendeltetése az, hogy az érzelem magasfeszültségével töltse el a lelket, amely immár az érzés kedvéért akar érezni, élvezni akarja saját érzelmeit.”*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u-HU" dirty="0" smtClean="0"/>
          </a:p>
          <a:p>
            <a:r>
              <a:rPr lang="hu-HU" dirty="0" smtClean="0"/>
              <a:t>1712-ben született Genfben. </a:t>
            </a:r>
          </a:p>
          <a:p>
            <a:pPr lvl="1"/>
            <a:r>
              <a:rPr lang="hu-HU" dirty="0" smtClean="0"/>
              <a:t>Genf a reformáció egyik központja. Itt élt Ulrich Zwingli és Kálvin János is, a református egyház megalapítói. A reformáció ezen ágát svájci reformációnak is nevezik. Kálvin János gúnyneve is a városhoz kötődik: "a genfi pápa".</a:t>
            </a:r>
          </a:p>
          <a:p>
            <a:pPr lvl="1"/>
            <a:r>
              <a:rPr lang="hu-HU" dirty="0" smtClean="0"/>
              <a:t>Anyja 10 nappal születése után meghal, erről ez mondta Rousseau: „születésem volt az első balszerencse életemben”</a:t>
            </a:r>
          </a:p>
          <a:p>
            <a:pPr lvl="1"/>
            <a:endParaRPr lang="hu-HU" dirty="0" smtClean="0"/>
          </a:p>
          <a:p>
            <a:endParaRPr lang="hu-HU" dirty="0" smtClean="0"/>
          </a:p>
        </p:txBody>
      </p:sp>
      <p:pic>
        <p:nvPicPr>
          <p:cNvPr id="4" name="Kép 3" descr="Genf_jet_d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268760"/>
            <a:ext cx="8552819" cy="4752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3200" dirty="0"/>
              <a:t>Apja órásmester volt, hamarosan el kellett menekülnie a városból, ezért az ifjú Rousseau nevelését testvérére bízta. 1725-től inasként dolgozik egy vésnöknél.</a:t>
            </a:r>
          </a:p>
        </p:txBody>
      </p:sp>
    </p:spTree>
    <p:extLst>
      <p:ext uri="{BB962C8B-B14F-4D97-AF65-F5344CB8AC3E}">
        <p14:creationId xmlns:p14="http://schemas.microsoft.com/office/powerpoint/2010/main" val="320689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2200" dirty="0" smtClean="0">
                <a:solidFill>
                  <a:schemeClr val="bg2">
                    <a:lumMod val="50000"/>
                  </a:schemeClr>
                </a:solidFill>
              </a:rPr>
              <a:t>Egy nap csavargásból visszatérve zárva találja Genf város kapuját, ezért világgá megy. Madame </a:t>
            </a:r>
            <a:r>
              <a:rPr lang="hu-HU" sz="2200" dirty="0" err="1" smtClean="0">
                <a:solidFill>
                  <a:schemeClr val="bg2">
                    <a:lumMod val="50000"/>
                  </a:schemeClr>
                </a:solidFill>
              </a:rPr>
              <a:t>Warens</a:t>
            </a:r>
            <a:r>
              <a:rPr lang="hu-HU" sz="2200" dirty="0" smtClean="0">
                <a:solidFill>
                  <a:schemeClr val="bg2">
                    <a:lumMod val="50000"/>
                  </a:schemeClr>
                </a:solidFill>
              </a:rPr>
              <a:t> veszi pártfogásba, még katolikus hitre is áttéríti.</a:t>
            </a:r>
          </a:p>
          <a:p>
            <a:r>
              <a:rPr lang="hu-HU" sz="2200" dirty="0" smtClean="0">
                <a:solidFill>
                  <a:schemeClr val="bg2">
                    <a:lumMod val="50000"/>
                  </a:schemeClr>
                </a:solidFill>
              </a:rPr>
              <a:t>1741-ben Párizsba utazik, ahol zenészként keresi kenyerét. Két évig Velencében a francia követ titkáraként dolgozik, majd visszatér Párizsba. Megismerkedik az enciklopédistákkal, Diderot-val közös lakást bérel.</a:t>
            </a:r>
          </a:p>
          <a:p>
            <a:pPr lvl="1"/>
            <a:endParaRPr lang="hu-HU" dirty="0" smtClean="0"/>
          </a:p>
          <a:p>
            <a:pPr lvl="1"/>
            <a:r>
              <a:rPr lang="hu-HU" sz="3200" dirty="0" smtClean="0"/>
              <a:t>	</a:t>
            </a:r>
            <a:r>
              <a:rPr lang="hu-HU" sz="3200" dirty="0" smtClean="0">
                <a:solidFill>
                  <a:schemeClr val="tx1"/>
                </a:solidFill>
              </a:rPr>
              <a:t>Rousseau is részt vett az Enciklopédia megírásában.</a:t>
            </a:r>
            <a:endParaRPr lang="hu-HU" sz="3200" dirty="0">
              <a:solidFill>
                <a:schemeClr val="tx1"/>
              </a:solidFill>
            </a:endParaRPr>
          </a:p>
        </p:txBody>
      </p:sp>
      <p:pic>
        <p:nvPicPr>
          <p:cNvPr id="4" name="Kép 3" descr="ENC_1-NA5_600px.jpeg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332656"/>
            <a:ext cx="3888432" cy="6190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hu-HU" sz="3200" dirty="0">
                <a:solidFill>
                  <a:schemeClr val="tx1"/>
                </a:solidFill>
              </a:rPr>
              <a:t>Francia enciklopédisták</a:t>
            </a:r>
          </a:p>
          <a:p>
            <a:pPr lvl="1">
              <a:buNone/>
            </a:pPr>
            <a:r>
              <a:rPr lang="hu-HU" sz="3200" dirty="0">
                <a:solidFill>
                  <a:schemeClr val="tx1"/>
                </a:solidFill>
              </a:rPr>
              <a:t>	</a:t>
            </a:r>
            <a:r>
              <a:rPr lang="hu-HU" sz="3200" dirty="0" smtClean="0">
                <a:solidFill>
                  <a:schemeClr val="tx1"/>
                </a:solidFill>
              </a:rPr>
              <a:t>A </a:t>
            </a:r>
            <a:r>
              <a:rPr lang="hu-HU" sz="3200" dirty="0">
                <a:solidFill>
                  <a:schemeClr val="tx1"/>
                </a:solidFill>
              </a:rPr>
              <a:t>francia felvilágosodás legfőbb műve az Enciklopédia. Ebben az emberiség tudását igyekeztek összegyűjteni. Leghíresebb </a:t>
            </a:r>
            <a:r>
              <a:rPr lang="hu-HU" sz="3200" dirty="0" smtClean="0">
                <a:solidFill>
                  <a:schemeClr val="tx1"/>
                </a:solidFill>
              </a:rPr>
              <a:t>enciklopédisták: </a:t>
            </a:r>
            <a:r>
              <a:rPr lang="hu-HU" sz="3200" dirty="0">
                <a:solidFill>
                  <a:schemeClr val="tx1"/>
                </a:solidFill>
              </a:rPr>
              <a:t>D'</a:t>
            </a:r>
            <a:r>
              <a:rPr lang="hu-HU" sz="3200" dirty="0" err="1">
                <a:solidFill>
                  <a:schemeClr val="tx1"/>
                </a:solidFill>
              </a:rPr>
              <a:t>Alembert</a:t>
            </a:r>
            <a:r>
              <a:rPr lang="hu-HU" sz="3200" dirty="0">
                <a:solidFill>
                  <a:schemeClr val="tx1"/>
                </a:solidFill>
              </a:rPr>
              <a:t>, Diderot, Rousseau, Voltaire, Helvétius.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81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sz="3200" dirty="0" smtClean="0"/>
              <a:t>Vadházasságban él egy </a:t>
            </a:r>
            <a:r>
              <a:rPr lang="hu-HU" sz="3200" dirty="0" err="1" smtClean="0"/>
              <a:t>Thérése</a:t>
            </a:r>
            <a:r>
              <a:rPr lang="hu-HU" sz="3200" dirty="0" smtClean="0"/>
              <a:t> nevű szobalánnyal, öt gyermekük születik, akiket lelencházba adtak. Előbb Madame </a:t>
            </a:r>
            <a:r>
              <a:rPr lang="hu-HU" sz="3200" dirty="0" err="1" smtClean="0"/>
              <a:t>d’Epinay</a:t>
            </a:r>
            <a:r>
              <a:rPr lang="hu-HU" sz="3200" dirty="0" smtClean="0"/>
              <a:t>, majd </a:t>
            </a:r>
            <a:r>
              <a:rPr lang="hu-HU" sz="3200" dirty="0" err="1" smtClean="0"/>
              <a:t>Maréchal</a:t>
            </a:r>
            <a:r>
              <a:rPr lang="hu-HU" sz="3200" dirty="0" smtClean="0"/>
              <a:t> de Luxembourg veszi pártfogásába.</a:t>
            </a:r>
          </a:p>
          <a:p>
            <a:pPr lvl="1"/>
            <a:r>
              <a:rPr lang="hu-HU" dirty="0" smtClean="0"/>
              <a:t>„Ugyanekkor ismerkedett meg </a:t>
            </a:r>
            <a:r>
              <a:rPr lang="hu-HU" dirty="0" err="1" smtClean="0"/>
              <a:t>Thérèse</a:t>
            </a:r>
            <a:r>
              <a:rPr lang="hu-HU" dirty="0" smtClean="0"/>
              <a:t> </a:t>
            </a:r>
            <a:r>
              <a:rPr lang="hu-HU" dirty="0" err="1" smtClean="0"/>
              <a:t>Levasseur</a:t>
            </a:r>
            <a:r>
              <a:rPr lang="hu-HU" dirty="0" smtClean="0"/>
              <a:t> nevű szobalánnyal, akivel – számos félrelépés közepette – élete végéig együtt élt. Öt közös gyermekük született, akiket kivétel nélkül lelencházba adtak. </a:t>
            </a:r>
            <a:r>
              <a:rPr lang="hu-HU" dirty="0" err="1" smtClean="0"/>
              <a:t>Thérèse</a:t>
            </a:r>
            <a:r>
              <a:rPr lang="hu-HU" dirty="0" smtClean="0"/>
              <a:t> állítólag nagyon csúnya lány volt, emellett sem írni, sem olvasni nem tudott, Rousseau pedig a vallomásokban azt írta, hogy soha nem is volt szerelmes beléje. Kapcsolatuk alatt </a:t>
            </a:r>
            <a:r>
              <a:rPr lang="hu-HU" dirty="0" err="1" smtClean="0"/>
              <a:t>Thérèse</a:t>
            </a:r>
            <a:r>
              <a:rPr lang="hu-HU" dirty="0" smtClean="0"/>
              <a:t> rákapott az ivásra és gyakran megcsalta Rousseau-t. Bár soha nem házasodtak össze, Rousseau úgy bánt vele, mint hitvesével”*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élete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1762-ben megjelenik </a:t>
            </a:r>
            <a:r>
              <a:rPr lang="hu-HU" dirty="0" err="1" smtClean="0"/>
              <a:t>Émile</a:t>
            </a:r>
            <a:r>
              <a:rPr lang="hu-HU" dirty="0" smtClean="0"/>
              <a:t> című műve, ami miatt elfogató parancsot adtak ki ellene, így el kellett menekülnie Franciaországból. Előbb Svájcba, majd Angliába utazik. 1770-ben tér vissza Párizsba, de nem találja a helyét. 1777-től </a:t>
            </a:r>
            <a:r>
              <a:rPr lang="hu-HU" dirty="0" err="1" smtClean="0"/>
              <a:t>Ermenoville-ben</a:t>
            </a:r>
            <a:r>
              <a:rPr lang="hu-HU" dirty="0" smtClean="0"/>
              <a:t> talál menedéket, ahol egy évvel később meghal.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5" name="Kép 4" descr="ermenonville_parc_jean-jacques_rousseau_1989_jpg_600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124744"/>
            <a:ext cx="7992888" cy="52753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művei - értekezések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sz="2400" dirty="0" smtClean="0"/>
              <a:t>A </a:t>
            </a:r>
            <a:r>
              <a:rPr lang="hu-HU" sz="2400" dirty="0" err="1" smtClean="0"/>
              <a:t>dijoni</a:t>
            </a:r>
            <a:r>
              <a:rPr lang="hu-HU" sz="2400" dirty="0" smtClean="0"/>
              <a:t> tudós társaság pályázatot írt ki: </a:t>
            </a:r>
            <a:r>
              <a:rPr lang="hu-H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vajon a tudományok és művészetek rontják vagy nemesítik az erkölcsöket?</a:t>
            </a:r>
          </a:p>
          <a:p>
            <a:pPr lvl="1"/>
            <a:r>
              <a:rPr lang="hu-HU" sz="2800" dirty="0" smtClean="0">
                <a:solidFill>
                  <a:schemeClr val="tx1"/>
                </a:solidFill>
              </a:rPr>
              <a:t>Rousseau válasza: </a:t>
            </a:r>
            <a:r>
              <a:rPr lang="hu-HU" sz="2800" dirty="0" smtClean="0">
                <a:solidFill>
                  <a:srgbClr val="FF0000"/>
                </a:solidFill>
              </a:rPr>
              <a:t>Értekezés a tudományokról és a művészetekről. </a:t>
            </a:r>
            <a:r>
              <a:rPr lang="hu-HU" sz="2800" dirty="0" smtClean="0">
                <a:solidFill>
                  <a:schemeClr val="tx1"/>
                </a:solidFill>
              </a:rPr>
              <a:t>Az ember természeténél fogva jó, a civilizáció, a társadalom rontja meg. A cél tehát: „vissza a természethez” (</a:t>
            </a:r>
            <a:r>
              <a:rPr lang="hu-HU" sz="2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bár ezt szó szerint nem írta le Rousseau</a:t>
            </a:r>
            <a:r>
              <a:rPr lang="hu-HU" sz="2800" dirty="0" smtClean="0">
                <a:solidFill>
                  <a:schemeClr val="tx1"/>
                </a:solidFill>
              </a:rPr>
              <a:t>)</a:t>
            </a:r>
          </a:p>
          <a:p>
            <a:pPr lvl="2"/>
            <a:r>
              <a:rPr lang="hu-HU" i="1" dirty="0" smtClean="0"/>
              <a:t>Ezzel a művével megnyerte a pályázatot, de sok ellenséget is szerzett, az egyház és az állam is kritizálta művét.</a:t>
            </a:r>
            <a:endParaRPr lang="hu-HU" i="1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hu-H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Rousseau művei- értekezések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hu-HU" sz="2400" dirty="0" smtClean="0">
                <a:solidFill>
                  <a:srgbClr val="FF0000"/>
                </a:solidFill>
              </a:rPr>
              <a:t>Értekezés az emberek közötti egyenlőtlenség eredetéről és alapjairól </a:t>
            </a:r>
          </a:p>
          <a:p>
            <a:pPr marL="548640" lvl="2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hu-HU" i="1" dirty="0" smtClean="0"/>
              <a:t>„Az első ember, aki bekerítvén egy földdarabot, jónak látta azt mondani, »ez az enyém«, és az embereket eléggé együgyűeknek találta ahhoz, hogy ezt elhiggyék neki – ez az ember alapította meg a társadalmat.”</a:t>
            </a:r>
            <a:endParaRPr lang="hu-HU" i="1" dirty="0" smtClean="0">
              <a:solidFill>
                <a:schemeClr val="tx1"/>
              </a:solidFill>
            </a:endParaRP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hu-HU" sz="2400" dirty="0" smtClean="0">
              <a:solidFill>
                <a:schemeClr val="tx1"/>
              </a:solidFill>
            </a:endParaRPr>
          </a:p>
          <a:p>
            <a:r>
              <a:rPr lang="hu-HU" dirty="0" smtClean="0"/>
              <a:t>Minden rossz és egyenlőtlenség forrása a </a:t>
            </a:r>
            <a:r>
              <a:rPr lang="hu-HU" b="1" dirty="0" smtClean="0"/>
              <a:t>magántulajdon</a:t>
            </a:r>
            <a:r>
              <a:rPr lang="hu-HU" dirty="0" smtClean="0"/>
              <a:t>. Amíg az ember csak a saját szükségleteit akarja kielégíteni, addig boldog, ha felesleget akar felhalmozni, akkor kialakul a zsarnokság.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lgári">
  <a:themeElements>
    <a:clrScheme name="Polgár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Polgár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lgár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179</TotalTime>
  <Words>744</Words>
  <Application>Microsoft Office PowerPoint</Application>
  <PresentationFormat>Diavetítés a képernyőre (4:3 oldalarány)</PresentationFormat>
  <Paragraphs>61</Paragraphs>
  <Slides>12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3" baseType="lpstr">
      <vt:lpstr>Polgári</vt:lpstr>
      <vt:lpstr>Jean-Jacques Rousseau</vt:lpstr>
      <vt:lpstr>Rousseau élete</vt:lpstr>
      <vt:lpstr>PowerPoint bemutató</vt:lpstr>
      <vt:lpstr>Rousseau élete</vt:lpstr>
      <vt:lpstr>PowerPoint bemutató</vt:lpstr>
      <vt:lpstr>Rousseau élete</vt:lpstr>
      <vt:lpstr>Rousseau élete</vt:lpstr>
      <vt:lpstr>Rousseau művei - értekezések</vt:lpstr>
      <vt:lpstr>Rousseau művei- értekezések</vt:lpstr>
      <vt:lpstr>Rousseau művei- Társadalmi szerződés</vt:lpstr>
      <vt:lpstr>Rousseau művei – Emil, vagy a nevelésről</vt:lpstr>
      <vt:lpstr>Rousseau művei: Új Héloise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Jean-Jacques Rousseau</dc:title>
  <dc:creator>Péter</dc:creator>
  <cp:lastModifiedBy>Péter</cp:lastModifiedBy>
  <cp:revision>16</cp:revision>
  <dcterms:created xsi:type="dcterms:W3CDTF">2013-09-30T20:29:46Z</dcterms:created>
  <dcterms:modified xsi:type="dcterms:W3CDTF">2015-10-21T09:38:28Z</dcterms:modified>
</cp:coreProperties>
</file>